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70" r:id="rId17"/>
    <p:sldId id="27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301B"/>
    <a:srgbClr val="E933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563BB0B-717E-4A3A-8A43-A85ACE10F463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>
              <a:buClrTx/>
              <a:buSzTx/>
              <a:buFontTx/>
            </a:pP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1"/>
          <p:cNvSpPr txBox="1"/>
          <p:nvPr/>
        </p:nvSpPr>
        <p:spPr>
          <a:xfrm>
            <a:off x="1187450" y="1557338"/>
            <a:ext cx="7200900" cy="180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500"/>
              </a:lnSpc>
            </a:pPr>
            <a:r>
              <a:rPr lang="zh-CN" altLang="en-US" sz="2800" b="1" dirty="0">
                <a:latin typeface="Calibri" panose="020F0502020204030204" pitchFamily="34" charset="0"/>
              </a:rPr>
              <a:t>       </a:t>
            </a: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“赶明儿胜利了，咱们也能用上电灯，让孩子们都在那样亮的灯光底下学习，该多好啊！”</a:t>
            </a:r>
            <a:endParaRPr lang="zh-CN" altLang="en-US" sz="2800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Box 1"/>
          <p:cNvSpPr txBox="1"/>
          <p:nvPr/>
        </p:nvSpPr>
        <p:spPr>
          <a:xfrm>
            <a:off x="3851275" y="3284538"/>
            <a:ext cx="4897438" cy="329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200"/>
              </a:lnSpc>
            </a:pPr>
            <a:r>
              <a:rPr lang="zh-CN" altLang="en-US" sz="2400" dirty="0">
                <a:latin typeface="Calibri" panose="020F0502020204030204" pitchFamily="34" charset="0"/>
              </a:rPr>
              <a:t>         </a:t>
            </a:r>
            <a:r>
              <a:rPr lang="zh-CN" altLang="en-US" sz="2800" b="1" dirty="0">
                <a:latin typeface="Calibri" panose="020F0502020204030204" pitchFamily="34" charset="0"/>
              </a:rPr>
              <a:t>突然，黑暗里出现一星火光，一闪，又一闪。这火光虽然微弱，对于寻找突破口的部队来说已经够亮了。战士们靠着这微弱的火光冲进了围墙，响起了一片喊杀声。</a:t>
            </a:r>
            <a:endParaRPr lang="zh-CN" altLang="en-US" sz="2800" b="1" dirty="0">
              <a:latin typeface="Calibri" panose="020F0502020204030204" pitchFamily="34" charset="0"/>
            </a:endParaRPr>
          </a:p>
        </p:txBody>
      </p:sp>
      <p:sp>
        <p:nvSpPr>
          <p:cNvPr id="12292" name="TextBox 2"/>
          <p:cNvSpPr txBox="1"/>
          <p:nvPr/>
        </p:nvSpPr>
        <p:spPr>
          <a:xfrm>
            <a:off x="971550" y="765175"/>
            <a:ext cx="7416800" cy="227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300"/>
              </a:lnSpc>
            </a:pPr>
            <a:r>
              <a:rPr lang="zh-CN" altLang="en-US" sz="2400" dirty="0">
                <a:latin typeface="Calibri" panose="020F0502020204030204" pitchFamily="34" charset="0"/>
              </a:rPr>
              <a:t>           </a:t>
            </a:r>
            <a:r>
              <a:rPr lang="zh-CN" altLang="en-US" sz="2800" b="1" dirty="0">
                <a:latin typeface="Calibri" panose="020F0502020204030204" pitchFamily="34" charset="0"/>
              </a:rPr>
              <a:t>在这千钧一发的时刻，是郝副营长划着了火柴，点燃了那本书，举得高高的，为后续部队指了路。可是，火光暴露了他自己，他被敌人的机枪打中了。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2294" name="矩形 12293"/>
          <p:cNvSpPr/>
          <p:nvPr/>
        </p:nvSpPr>
        <p:spPr>
          <a:xfrm>
            <a:off x="7164388" y="836613"/>
            <a:ext cx="10001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295" name="矩形 12294"/>
          <p:cNvSpPr/>
          <p:nvPr/>
        </p:nvSpPr>
        <p:spPr>
          <a:xfrm>
            <a:off x="2051050" y="1412875"/>
            <a:ext cx="10890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r>
              <a:rPr lang="zh-CN" altLang="en-US" dirty="0">
                <a:latin typeface="Calibri" panose="020F0502020204030204" pitchFamily="34" charset="0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12296" name="矩形 12295"/>
          <p:cNvSpPr/>
          <p:nvPr/>
        </p:nvSpPr>
        <p:spPr>
          <a:xfrm>
            <a:off x="4500563" y="141287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297" name="矩形 12296"/>
          <p:cNvSpPr/>
          <p:nvPr/>
        </p:nvSpPr>
        <p:spPr>
          <a:xfrm>
            <a:off x="6659563" y="1412875"/>
            <a:ext cx="5905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E93325"/>
                </a:solidFill>
                <a:latin typeface="Calibri" panose="020F0502020204030204" pitchFamily="34" charset="0"/>
              </a:rPr>
              <a:t>＿</a:t>
            </a:r>
            <a:endParaRPr lang="zh-CN" altLang="en-US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298" name="矩形 12297"/>
          <p:cNvSpPr/>
          <p:nvPr/>
        </p:nvSpPr>
        <p:spPr>
          <a:xfrm>
            <a:off x="1403350" y="1989138"/>
            <a:ext cx="9969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299" name="矩形 12298"/>
          <p:cNvSpPr/>
          <p:nvPr/>
        </p:nvSpPr>
        <p:spPr>
          <a:xfrm>
            <a:off x="4572000" y="1989138"/>
            <a:ext cx="9969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300" name="矩形 12299"/>
          <p:cNvSpPr/>
          <p:nvPr/>
        </p:nvSpPr>
        <p:spPr>
          <a:xfrm>
            <a:off x="2555875" y="1196975"/>
            <a:ext cx="145732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600" dirty="0">
                <a:solidFill>
                  <a:srgbClr val="E93325"/>
                </a:solidFill>
                <a:latin typeface="Calibri" panose="020F0502020204030204" pitchFamily="34" charset="0"/>
              </a:rPr>
              <a:t>▲    ▲   ▲   ▲</a:t>
            </a:r>
            <a:endParaRPr lang="zh-CN" altLang="en-US" sz="16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302" name="矩形 12301"/>
          <p:cNvSpPr/>
          <p:nvPr/>
        </p:nvSpPr>
        <p:spPr>
          <a:xfrm>
            <a:off x="4211638" y="4437063"/>
            <a:ext cx="10810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2303" name="矩形 12302"/>
          <p:cNvSpPr/>
          <p:nvPr/>
        </p:nvSpPr>
        <p:spPr>
          <a:xfrm>
            <a:off x="5651500" y="4941888"/>
            <a:ext cx="10001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E93325"/>
                </a:solidFill>
                <a:latin typeface="Calibri" panose="020F0502020204030204" pitchFamily="34" charset="0"/>
              </a:rPr>
              <a:t>＿＿</a:t>
            </a:r>
            <a:endParaRPr lang="zh-CN" altLang="en-US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pic>
        <p:nvPicPr>
          <p:cNvPr id="12304" name="图片 12303" descr="图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9338"/>
            <a:ext cx="3851275" cy="3268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4" grpId="0"/>
      <p:bldP spid="12295" grpId="0"/>
      <p:bldP spid="12299" grpId="0"/>
      <p:bldP spid="12300" grpId="0"/>
      <p:bldP spid="12302" grpId="0"/>
      <p:bldP spid="123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"/>
            <a:ext cx="9144000" cy="686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Box 1"/>
          <p:cNvSpPr txBox="1"/>
          <p:nvPr/>
        </p:nvSpPr>
        <p:spPr>
          <a:xfrm>
            <a:off x="900113" y="2276475"/>
            <a:ext cx="7561262" cy="1504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5000"/>
              </a:lnSpc>
            </a:pPr>
            <a:r>
              <a:rPr lang="zh-CN" altLang="en-US" sz="2400" b="1" dirty="0">
                <a:latin typeface="Calibri" panose="020F0502020204030204" pitchFamily="34" charset="0"/>
              </a:rPr>
              <a:t>            </a:t>
            </a: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课文以“灯光”为题，并且在开头、结尾都写到天安门前的灯，有什么深意？</a:t>
            </a:r>
            <a:endParaRPr lang="zh-CN" altLang="en-US" b="1" dirty="0">
              <a:solidFill>
                <a:srgbClr val="F3301B"/>
              </a:solidFill>
              <a:latin typeface="Calibri" panose="020F0502020204030204" pitchFamily="34" charset="0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827088" y="1125538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folHlink"/>
                </a:solidFill>
                <a:latin typeface="Calibri" panose="020F0502020204030204" pitchFamily="34" charset="0"/>
              </a:rPr>
              <a:t>想一想：</a:t>
            </a:r>
            <a:endParaRPr lang="zh-CN" altLang="en-US" sz="3600" b="1" dirty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58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Box 1"/>
          <p:cNvSpPr txBox="1"/>
          <p:nvPr/>
        </p:nvSpPr>
        <p:spPr>
          <a:xfrm>
            <a:off x="971550" y="1125538"/>
            <a:ext cx="7488238" cy="1992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hlink"/>
                </a:solidFill>
                <a:latin typeface="Calibri" panose="020F0502020204030204" pitchFamily="34" charset="0"/>
              </a:rPr>
              <a:t>                广场上千万盏灯静静地照耀着周围的雄伟建筑，使人心头感到光明，感到温暖。</a:t>
            </a:r>
            <a:r>
              <a:rPr lang="zh-CN" altLang="en-US" b="1" dirty="0">
                <a:latin typeface="Calibri" panose="020F0502020204030204" pitchFamily="34" charset="0"/>
              </a:rPr>
              <a:t> 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4345" name="TextBox 7"/>
          <p:cNvSpPr txBox="1"/>
          <p:nvPr/>
        </p:nvSpPr>
        <p:spPr>
          <a:xfrm>
            <a:off x="1331913" y="6453188"/>
            <a:ext cx="640873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1800" dirty="0">
              <a:latin typeface="Calibri" panose="020F0502020204030204" pitchFamily="34" charset="0"/>
            </a:endParaRPr>
          </a:p>
        </p:txBody>
      </p:sp>
      <p:sp>
        <p:nvSpPr>
          <p:cNvPr id="14346" name="TextBox 8"/>
          <p:cNvSpPr txBox="1"/>
          <p:nvPr/>
        </p:nvSpPr>
        <p:spPr>
          <a:xfrm>
            <a:off x="1042988" y="3644900"/>
            <a:ext cx="7489825" cy="1358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hlink"/>
                </a:solidFill>
                <a:latin typeface="Calibri" panose="020F0502020204030204" pitchFamily="34" charset="0"/>
              </a:rPr>
              <a:t>               在天安门前璀璨的华灯下面，我又想起位亲爱的战友来。</a:t>
            </a:r>
            <a:endParaRPr lang="zh-CN" altLang="en-US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sp>
        <p:nvSpPr>
          <p:cNvPr id="14350" name="文本框 14349"/>
          <p:cNvSpPr txBox="1"/>
          <p:nvPr/>
        </p:nvSpPr>
        <p:spPr>
          <a:xfrm>
            <a:off x="971550" y="1196975"/>
            <a:ext cx="16557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开头：</a:t>
            </a:r>
            <a:endParaRPr lang="zh-CN" altLang="en-US" b="1" dirty="0">
              <a:solidFill>
                <a:srgbClr val="F3301B"/>
              </a:solidFill>
              <a:latin typeface="Calibri" panose="020F0502020204030204" pitchFamily="34" charset="0"/>
            </a:endParaRPr>
          </a:p>
        </p:txBody>
      </p:sp>
      <p:sp>
        <p:nvSpPr>
          <p:cNvPr id="14352" name="文本框 14351"/>
          <p:cNvSpPr txBox="1"/>
          <p:nvPr/>
        </p:nvSpPr>
        <p:spPr>
          <a:xfrm>
            <a:off x="1042988" y="3716338"/>
            <a:ext cx="15843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结尾：</a:t>
            </a:r>
            <a:endParaRPr lang="zh-CN" altLang="en-US" b="1" dirty="0">
              <a:solidFill>
                <a:srgbClr val="F3301B"/>
              </a:solidFill>
              <a:latin typeface="Calibri" panose="020F0502020204030204" pitchFamily="34" charset="0"/>
            </a:endParaRPr>
          </a:p>
        </p:txBody>
      </p:sp>
      <p:sp>
        <p:nvSpPr>
          <p:cNvPr id="14353" name="矩形 14352"/>
          <p:cNvSpPr/>
          <p:nvPr/>
        </p:nvSpPr>
        <p:spPr>
          <a:xfrm>
            <a:off x="6372225" y="2349500"/>
            <a:ext cx="817563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dirty="0">
                <a:solidFill>
                  <a:srgbClr val="E93325"/>
                </a:solidFill>
                <a:latin typeface="Calibri" panose="020F0502020204030204" pitchFamily="34" charset="0"/>
              </a:rPr>
              <a:t>▲       ▲</a:t>
            </a:r>
            <a:endParaRPr lang="zh-CN" altLang="en-US" sz="14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4354" name="文本框 14353"/>
          <p:cNvSpPr txBox="1"/>
          <p:nvPr/>
        </p:nvSpPr>
        <p:spPr>
          <a:xfrm>
            <a:off x="1476375" y="2997200"/>
            <a:ext cx="935038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400" dirty="0">
                <a:solidFill>
                  <a:srgbClr val="E93325"/>
                </a:solidFill>
                <a:latin typeface="Calibri" panose="020F0502020204030204" pitchFamily="34" charset="0"/>
              </a:rPr>
              <a:t>▲       ▲</a:t>
            </a:r>
            <a:endParaRPr lang="zh-CN" altLang="en-US" sz="14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4355" name="矩形 14354"/>
          <p:cNvSpPr/>
          <p:nvPr/>
        </p:nvSpPr>
        <p:spPr>
          <a:xfrm>
            <a:off x="1547813" y="4941888"/>
            <a:ext cx="777875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dirty="0">
                <a:solidFill>
                  <a:srgbClr val="E93325"/>
                </a:solidFill>
                <a:latin typeface="Calibri" panose="020F0502020204030204" pitchFamily="34" charset="0"/>
              </a:rPr>
              <a:t>▲      ▲</a:t>
            </a:r>
            <a:endParaRPr lang="zh-CN" altLang="en-US" sz="14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4356" name="文本框 14355"/>
          <p:cNvSpPr txBox="1"/>
          <p:nvPr/>
        </p:nvSpPr>
        <p:spPr>
          <a:xfrm>
            <a:off x="3708400" y="1268413"/>
            <a:ext cx="20875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E93325"/>
                </a:solidFill>
                <a:latin typeface="Calibri" panose="020F0502020204030204" pitchFamily="34" charset="0"/>
              </a:rPr>
              <a:t>＿＿＿＿</a:t>
            </a:r>
            <a:endParaRPr lang="zh-CN" altLang="en-US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14357" name="文本框 14356"/>
          <p:cNvSpPr txBox="1"/>
          <p:nvPr/>
        </p:nvSpPr>
        <p:spPr>
          <a:xfrm>
            <a:off x="4500563" y="3789363"/>
            <a:ext cx="22320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E93325"/>
                </a:solidFill>
                <a:latin typeface="Calibri" panose="020F0502020204030204" pitchFamily="34" charset="0"/>
              </a:rPr>
              <a:t>＿＿＿＿＿</a:t>
            </a:r>
            <a:endParaRPr lang="zh-CN" altLang="en-US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5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6" grpId="0"/>
      <p:bldP spid="14350" grpId="0"/>
      <p:bldP spid="14352" grpId="0"/>
      <p:bldP spid="14354" grpId="0"/>
      <p:bldP spid="14355" grpId="0"/>
      <p:bldP spid="14356" grpId="0"/>
      <p:bldP spid="143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"/>
            <a:ext cx="9144000" cy="686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Box 1"/>
          <p:cNvSpPr txBox="1"/>
          <p:nvPr/>
        </p:nvSpPr>
        <p:spPr>
          <a:xfrm>
            <a:off x="684213" y="836613"/>
            <a:ext cx="7777162" cy="3806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5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王愿坚</a:t>
            </a:r>
            <a:r>
              <a:rPr lang="en-US" altLang="zh-CN" sz="2800" b="1">
                <a:solidFill>
                  <a:schemeClr val="tx2"/>
                </a:solidFill>
                <a:latin typeface="Calibri" panose="020F0502020204030204" pitchFamily="34" charset="0"/>
              </a:rPr>
              <a:t>《〈</a:t>
            </a:r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后代</a:t>
            </a:r>
            <a:r>
              <a:rPr lang="en-US" altLang="zh-CN" sz="2800" b="1">
                <a:solidFill>
                  <a:schemeClr val="tx2"/>
                </a:solidFill>
                <a:latin typeface="Calibri" panose="020F0502020204030204" pitchFamily="34" charset="0"/>
              </a:rPr>
              <a:t>〉</a:t>
            </a:r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后记</a:t>
            </a:r>
            <a:r>
              <a:rPr lang="en-US" altLang="zh-CN" sz="2800" b="1">
                <a:solidFill>
                  <a:schemeClr val="tx2"/>
                </a:solidFill>
                <a:latin typeface="Calibri" panose="020F0502020204030204" pitchFamily="34" charset="0"/>
              </a:rPr>
              <a:t>》</a:t>
            </a:r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中的一段话：</a:t>
            </a:r>
            <a:endParaRPr lang="zh-CN" altLang="en-US" sz="2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>
              <a:lnSpc>
                <a:spcPct val="145000"/>
              </a:lnSpc>
            </a:pPr>
            <a:endParaRPr lang="zh-CN" altLang="en-US" sz="2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>
              <a:lnSpc>
                <a:spcPct val="145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         我们今天走着的这条幸福的路，正是这些革命前辈们用生命和鲜血给铺成的；他们身上的那种崇高的思想品质，就是留给我们这一代人最宝贵的精神财富。</a:t>
            </a:r>
            <a:endParaRPr lang="zh-CN" altLang="en-US" sz="2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16388" descr="七根火柴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2205038"/>
            <a:ext cx="3516312" cy="446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16389" descr="小游击队员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2205038"/>
            <a:ext cx="3517900" cy="4464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矩形 16391"/>
          <p:cNvSpPr/>
          <p:nvPr/>
        </p:nvSpPr>
        <p:spPr>
          <a:xfrm>
            <a:off x="468313" y="333375"/>
            <a:ext cx="2808287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推荐阅读：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9" name="图片 19458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WordArt 2"/>
          <p:cNvSpPr/>
          <p:nvPr/>
        </p:nvSpPr>
        <p:spPr>
          <a:xfrm>
            <a:off x="2555875" y="2060575"/>
            <a:ext cx="3940175" cy="189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8998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再见！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8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003800" cy="3292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2475"/>
            <a:ext cx="4427538" cy="388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800" y="-315912"/>
            <a:ext cx="4140200" cy="458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538" y="3716338"/>
            <a:ext cx="4745037" cy="3141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27600" cy="335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888" y="3357563"/>
            <a:ext cx="5091112" cy="3757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4450" y="0"/>
            <a:ext cx="91884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Box 1"/>
          <p:cNvSpPr txBox="1"/>
          <p:nvPr/>
        </p:nvSpPr>
        <p:spPr>
          <a:xfrm>
            <a:off x="827088" y="1557338"/>
            <a:ext cx="7848600" cy="2139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b="1" dirty="0">
                <a:latin typeface="Calibri" panose="020F0502020204030204" pitchFamily="34" charset="0"/>
              </a:rPr>
              <a:t>         </a:t>
            </a:r>
            <a:r>
              <a:rPr lang="zh-CN" altLang="en-US" b="1" dirty="0">
                <a:solidFill>
                  <a:schemeClr val="hlink"/>
                </a:solidFill>
                <a:latin typeface="Calibri" panose="020F0502020204030204" pitchFamily="34" charset="0"/>
              </a:rPr>
              <a:t>“赶明儿胜利了，咱们也能用上电灯，让孩子们都在那样亮的灯光底下学习，该多好啊！”</a:t>
            </a:r>
            <a:endParaRPr lang="zh-CN" altLang="en-US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19457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endParaRPr lang="zh-CN" altLang="en-US" dirty="0"/>
          </a:p>
        </p:txBody>
      </p:sp>
      <p:sp>
        <p:nvSpPr>
          <p:cNvPr id="7171" name="文本占位符 19459"/>
          <p:cNvSpPr>
            <a:spLocks noGrp="1"/>
          </p:cNvSpPr>
          <p:nvPr>
            <p:ph idx="1"/>
          </p:nvPr>
        </p:nvSpPr>
        <p:spPr>
          <a:xfrm>
            <a:off x="1763713" y="2060575"/>
            <a:ext cx="5832475" cy="2303463"/>
          </a:xfrm>
          <a:ln/>
        </p:spPr>
        <p:txBody>
          <a:bodyPr vert="horz" wrap="square" lIns="91440" tIns="45720" rIns="91440" bIns="45720" anchor="t" anchorCtr="0"/>
          <a:p>
            <a:pPr>
              <a:buNone/>
            </a:pP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17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86078" y="1072083"/>
            <a:ext cx="3250813" cy="7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rPr>
              <a:t>阅读提示：</a:t>
            </a:r>
            <a:endParaRPr kumimoji="0" lang="zh-CN" altLang="en-US" sz="3600" b="1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174" name="TextBox 2"/>
          <p:cNvSpPr txBox="1"/>
          <p:nvPr/>
        </p:nvSpPr>
        <p:spPr>
          <a:xfrm>
            <a:off x="971550" y="2349500"/>
            <a:ext cx="7704138" cy="2139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b="1" dirty="0">
                <a:latin typeface="Calibri" panose="020F0502020204030204" pitchFamily="34" charset="0"/>
              </a:rPr>
              <a:t>         </a:t>
            </a: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默读课文，找出</a:t>
            </a:r>
            <a:r>
              <a:rPr lang="en-US" altLang="zh-CN" b="1">
                <a:solidFill>
                  <a:srgbClr val="F3301B"/>
                </a:solidFill>
                <a:latin typeface="Calibri" panose="020F0502020204030204" pitchFamily="34" charset="0"/>
              </a:rPr>
              <a:t>“</a:t>
            </a: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多好啊</a:t>
            </a:r>
            <a:r>
              <a:rPr lang="en-US" altLang="zh-CN" b="1">
                <a:solidFill>
                  <a:srgbClr val="F3301B"/>
                </a:solidFill>
                <a:latin typeface="Calibri" panose="020F0502020204030204" pitchFamily="34" charset="0"/>
              </a:rPr>
              <a:t>”</a:t>
            </a:r>
            <a:r>
              <a:rPr lang="zh-CN" altLang="en-US" b="1" dirty="0">
                <a:solidFill>
                  <a:srgbClr val="F3301B"/>
                </a:solidFill>
                <a:latin typeface="Calibri" panose="020F0502020204030204" pitchFamily="34" charset="0"/>
              </a:rPr>
              <a:t>，这句话在课文中出现了几次，分别是在什么情况下说的？</a:t>
            </a:r>
            <a:r>
              <a:rPr lang="zh-CN" alt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用“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——</a:t>
            </a:r>
            <a:r>
              <a:rPr lang="en-US" altLang="zh-CN" b="1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画出相关的语句。</a:t>
            </a:r>
            <a:endParaRPr lang="zh-CN" altLang="en-US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900113" y="549275"/>
            <a:ext cx="7200900" cy="1817688"/>
          </a:xfrm>
          <a:ln/>
        </p:spPr>
        <p:txBody>
          <a:bodyPr vert="horz" wrap="square" lIns="91440" tIns="45720" rIns="91440" bIns="45720" anchor="t" anchorCtr="0"/>
          <a:p>
            <a:pPr marL="0" indent="0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chemeClr val="hlink"/>
                </a:solidFill>
              </a:rPr>
              <a:t>第一次：</a:t>
            </a:r>
            <a:endParaRPr lang="zh-CN" altLang="en-US" sz="2400" b="1" dirty="0">
              <a:solidFill>
                <a:schemeClr val="hlink"/>
              </a:solidFill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</a:rPr>
              <a:t>         清明节前的一个晚上，我又漫步在广场上，忽然背后传来一声赞叹：“多好啊！”</a:t>
            </a:r>
            <a:br>
              <a:rPr lang="zh-CN" altLang="en-US" sz="2400" b="1" dirty="0">
                <a:solidFill>
                  <a:srgbClr val="C00000"/>
                </a:solidFill>
              </a:rPr>
            </a:br>
            <a:endParaRPr lang="zh-CN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819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2420938"/>
            <a:ext cx="3673475" cy="2185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Box 6"/>
          <p:cNvSpPr txBox="1"/>
          <p:nvPr/>
        </p:nvSpPr>
        <p:spPr>
          <a:xfrm>
            <a:off x="900113" y="5084763"/>
            <a:ext cx="76327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2400" dirty="0">
                <a:latin typeface="Calibri" panose="020F0502020204030204" pitchFamily="34" charset="0"/>
              </a:rPr>
              <a:t>         </a:t>
            </a:r>
            <a:r>
              <a:rPr lang="zh-CN" altLang="en-US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广场上千万盏灯静静地照耀着天安门广场周围的宏伟建筑，使人心头感到光明，感到温暖。</a:t>
            </a:r>
            <a:endParaRPr lang="zh-CN" altLang="en-US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19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463" y="2420938"/>
            <a:ext cx="3600450" cy="2185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1" name="文本框 8200"/>
          <p:cNvSpPr txBox="1"/>
          <p:nvPr/>
        </p:nvSpPr>
        <p:spPr>
          <a:xfrm>
            <a:off x="4067175" y="6092825"/>
            <a:ext cx="792163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400" dirty="0">
                <a:solidFill>
                  <a:srgbClr val="E93325"/>
                </a:solidFill>
                <a:latin typeface="Calibri" panose="020F0502020204030204" pitchFamily="34" charset="0"/>
              </a:rPr>
              <a:t>▲    ▲</a:t>
            </a:r>
            <a:endParaRPr lang="zh-CN" altLang="en-US" sz="14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8202" name="文本框 8201"/>
          <p:cNvSpPr txBox="1"/>
          <p:nvPr/>
        </p:nvSpPr>
        <p:spPr>
          <a:xfrm>
            <a:off x="5580063" y="6092825"/>
            <a:ext cx="72072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400" dirty="0">
                <a:solidFill>
                  <a:srgbClr val="E93325"/>
                </a:solidFill>
                <a:latin typeface="Calibri" panose="020F0502020204030204" pitchFamily="34" charset="0"/>
              </a:rPr>
              <a:t>▲    ▲</a:t>
            </a:r>
            <a:endParaRPr lang="zh-CN" altLang="en-US" sz="1400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820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7" grpId="0"/>
      <p:bldP spid="82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170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Box 1"/>
          <p:cNvSpPr txBox="1"/>
          <p:nvPr/>
        </p:nvSpPr>
        <p:spPr>
          <a:xfrm>
            <a:off x="900113" y="692150"/>
            <a:ext cx="6626225" cy="1289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第二次</a:t>
            </a:r>
            <a:r>
              <a:rPr lang="en-US" altLang="zh-CN" sz="2800" b="1">
                <a:solidFill>
                  <a:schemeClr val="hlink"/>
                </a:solidFill>
                <a:latin typeface="Calibri" panose="020F0502020204030204" pitchFamily="34" charset="0"/>
              </a:rPr>
              <a:t>:</a:t>
            </a:r>
            <a:endParaRPr lang="en-US" altLang="zh-CN" sz="2800" b="1">
              <a:solidFill>
                <a:schemeClr val="hlink"/>
              </a:solidFill>
              <a:latin typeface="Calibri" panose="020F050202020403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         “多好啊！”他在自言自语。</a:t>
            </a:r>
            <a:endParaRPr lang="en-US" altLang="zh-CN" sz="2800" b="1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221" name="TextBox 4"/>
          <p:cNvSpPr txBox="1"/>
          <p:nvPr/>
        </p:nvSpPr>
        <p:spPr>
          <a:xfrm>
            <a:off x="1331913" y="2636838"/>
            <a:ext cx="65532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1800" dirty="0">
              <a:latin typeface="Calibri" panose="020F0502020204030204" pitchFamily="34" charset="0"/>
            </a:endParaRPr>
          </a:p>
        </p:txBody>
      </p:sp>
      <p:sp>
        <p:nvSpPr>
          <p:cNvPr id="9222" name="TextBox 5"/>
          <p:cNvSpPr txBox="1"/>
          <p:nvPr/>
        </p:nvSpPr>
        <p:spPr>
          <a:xfrm>
            <a:off x="468313" y="2276475"/>
            <a:ext cx="8280400" cy="3825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200"/>
              </a:lnSpc>
            </a:pPr>
            <a:r>
              <a:rPr lang="zh-CN" altLang="en-US" sz="2400" dirty="0">
                <a:latin typeface="Calibri" panose="020F0502020204030204" pitchFamily="34" charset="0"/>
              </a:rPr>
              <a:t>        </a:t>
            </a:r>
            <a:r>
              <a:rPr lang="zh-CN" altLang="en-US" sz="2800" b="1" dirty="0">
                <a:solidFill>
                  <a:schemeClr val="hlink"/>
                </a:solidFill>
                <a:latin typeface="Calibri" panose="020F0502020204030204" pitchFamily="34" charset="0"/>
              </a:rPr>
              <a:t>大约一切准备工作都完成了，这会儿，他正倚着交通沟的胸墙坐着，一手夹着自制的烟卷，拿着火柴盒，一手轻轻地划着火柴。他并没有点烟，却借着微弱的亮光看摆在双膝上的一本破旧的书。书上有一幅插图，画的是一盏吊着的电灯，一个孩子正在灯下聚精会神地读书。他注视着那幅图，默默地沉思着。</a:t>
            </a:r>
            <a:endParaRPr lang="zh-CN" altLang="en-US" sz="2800" b="1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sp>
        <p:nvSpPr>
          <p:cNvPr id="9224" name="文本框 9223"/>
          <p:cNvSpPr txBox="1"/>
          <p:nvPr/>
        </p:nvSpPr>
        <p:spPr>
          <a:xfrm>
            <a:off x="7885113" y="2708275"/>
            <a:ext cx="7905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4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 ▲</a:t>
            </a:r>
            <a:endParaRPr lang="zh-CN" altLang="en-US" sz="1400" b="1" dirty="0">
              <a:solidFill>
                <a:srgbClr val="E93325"/>
              </a:solidFill>
              <a:latin typeface="宋体" panose="02010600030101010101" pitchFamily="2" charset="-122"/>
            </a:endParaRPr>
          </a:p>
        </p:txBody>
      </p:sp>
      <p:sp>
        <p:nvSpPr>
          <p:cNvPr id="9225" name="矩形 9224"/>
          <p:cNvSpPr/>
          <p:nvPr/>
        </p:nvSpPr>
        <p:spPr>
          <a:xfrm>
            <a:off x="3419475" y="3789363"/>
            <a:ext cx="738188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4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 ▲</a:t>
            </a:r>
            <a:endParaRPr lang="zh-CN" altLang="en-US" sz="14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9226" name="矩形 9225"/>
          <p:cNvSpPr/>
          <p:nvPr/>
        </p:nvSpPr>
        <p:spPr>
          <a:xfrm>
            <a:off x="7308850" y="3284538"/>
            <a:ext cx="738188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 ▲</a:t>
            </a:r>
            <a:endParaRPr lang="zh-CN" altLang="en-US" sz="14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9227" name="矩形 9226"/>
          <p:cNvSpPr/>
          <p:nvPr/>
        </p:nvSpPr>
        <p:spPr>
          <a:xfrm>
            <a:off x="4427538" y="3284538"/>
            <a:ext cx="738187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4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 ▲</a:t>
            </a:r>
            <a:endParaRPr lang="zh-CN" altLang="en-US" sz="14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9228" name="矩形 9227"/>
          <p:cNvSpPr/>
          <p:nvPr/>
        </p:nvSpPr>
        <p:spPr>
          <a:xfrm>
            <a:off x="2700338" y="4292600"/>
            <a:ext cx="36195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b="1" dirty="0">
                <a:solidFill>
                  <a:srgbClr val="E93325"/>
                </a:solidFill>
                <a:latin typeface="Calibri" panose="020F0502020204030204" pitchFamily="34" charset="0"/>
              </a:rPr>
              <a:t>▲</a:t>
            </a:r>
            <a:endParaRPr lang="zh-CN" altLang="en-US" sz="14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9229" name="矩形 9228"/>
          <p:cNvSpPr/>
          <p:nvPr/>
        </p:nvSpPr>
        <p:spPr>
          <a:xfrm>
            <a:off x="4787900" y="5373688"/>
            <a:ext cx="9366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6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 ▲</a:t>
            </a:r>
            <a:endParaRPr lang="zh-CN" altLang="en-US" sz="16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  <p:sp>
        <p:nvSpPr>
          <p:cNvPr id="9230" name="文本框 9229"/>
          <p:cNvSpPr txBox="1"/>
          <p:nvPr/>
        </p:nvSpPr>
        <p:spPr>
          <a:xfrm>
            <a:off x="539750" y="5949950"/>
            <a:ext cx="10080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E93325"/>
                </a:solidFill>
                <a:latin typeface="Calibri" panose="020F0502020204030204" pitchFamily="34" charset="0"/>
              </a:rPr>
              <a:t>▲    ▲</a:t>
            </a:r>
            <a:endParaRPr lang="zh-CN" altLang="en-US" sz="1600" b="1" dirty="0">
              <a:solidFill>
                <a:srgbClr val="E93325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2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Box 3"/>
          <p:cNvSpPr txBox="1"/>
          <p:nvPr/>
        </p:nvSpPr>
        <p:spPr>
          <a:xfrm>
            <a:off x="827088" y="908050"/>
            <a:ext cx="7777162" cy="3870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b="1" dirty="0">
                <a:solidFill>
                  <a:schemeClr val="hlink"/>
                </a:solidFill>
                <a:latin typeface="Calibri" panose="020F0502020204030204" pitchFamily="34" charset="0"/>
              </a:rPr>
              <a:t>第三次</a:t>
            </a:r>
            <a:r>
              <a:rPr lang="en-US" altLang="zh-CN" b="1">
                <a:solidFill>
                  <a:schemeClr val="hlink"/>
                </a:solidFill>
                <a:latin typeface="Calibri" panose="020F0502020204030204" pitchFamily="34" charset="0"/>
              </a:rPr>
              <a:t>:</a:t>
            </a:r>
            <a:endParaRPr lang="en-US" altLang="zh-CN" b="1">
              <a:solidFill>
                <a:schemeClr val="hlink"/>
              </a:solidFill>
              <a:latin typeface="Calibri" panose="020F0502020204030204" pitchFamily="34" charset="0"/>
            </a:endParaRPr>
          </a:p>
          <a:p>
            <a:pPr>
              <a:lnSpc>
                <a:spcPct val="145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Calibri" panose="020F0502020204030204" pitchFamily="34" charset="0"/>
              </a:rPr>
              <a:t>         </a:t>
            </a:r>
            <a:r>
              <a:rPr lang="zh-CN" altLang="en-US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他又划着一根火柴，点燃了烟，又望了一眼图画，深情地说，“赶明儿胜利了，咱们也能用上电灯，让孩子们都在那样亮的灯光底下学习，该多好啊！”他把头靠在胸墙上，望着漆黑的夜空，完全陷入了对未来的憧憬里。</a:t>
            </a:r>
            <a:endParaRPr lang="zh-CN" altLang="en-US" sz="28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246" name="矩形 10245"/>
          <p:cNvSpPr/>
          <p:nvPr/>
        </p:nvSpPr>
        <p:spPr>
          <a:xfrm>
            <a:off x="4859338" y="4652963"/>
            <a:ext cx="738187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dirty="0">
                <a:solidFill>
                  <a:schemeClr val="hlink"/>
                </a:solidFill>
                <a:latin typeface="Calibri" panose="020F0502020204030204" pitchFamily="34" charset="0"/>
              </a:rPr>
              <a:t>▲     ▲</a:t>
            </a:r>
            <a:endParaRPr lang="zh-CN" altLang="en-US" sz="1400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sp>
        <p:nvSpPr>
          <p:cNvPr id="10247" name="矩形 10246"/>
          <p:cNvSpPr/>
          <p:nvPr/>
        </p:nvSpPr>
        <p:spPr>
          <a:xfrm>
            <a:off x="2124075" y="1700213"/>
            <a:ext cx="10001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latin typeface="Calibri" panose="020F0502020204030204" pitchFamily="34" charset="0"/>
              </a:rPr>
              <a:t>＿＿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4643438" y="1700213"/>
            <a:ext cx="11525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Calibri" panose="020F0502020204030204" pitchFamily="34" charset="0"/>
              </a:rPr>
              <a:t>＿＿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0249" name="文本框 10248"/>
          <p:cNvSpPr txBox="1"/>
          <p:nvPr/>
        </p:nvSpPr>
        <p:spPr>
          <a:xfrm>
            <a:off x="6804025" y="1700213"/>
            <a:ext cx="863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Calibri" panose="020F0502020204030204" pitchFamily="34" charset="0"/>
              </a:rPr>
              <a:t>＿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0250" name="文本框 10249"/>
          <p:cNvSpPr txBox="1"/>
          <p:nvPr/>
        </p:nvSpPr>
        <p:spPr>
          <a:xfrm>
            <a:off x="2051050" y="2276475"/>
            <a:ext cx="1727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latin typeface="Calibri" panose="020F0502020204030204" pitchFamily="34" charset="0"/>
              </a:rPr>
              <a:t>＿＿＿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10251" name="文本框 10250"/>
          <p:cNvSpPr txBox="1"/>
          <p:nvPr/>
        </p:nvSpPr>
        <p:spPr>
          <a:xfrm>
            <a:off x="3851275" y="3573463"/>
            <a:ext cx="7921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Calibri" panose="020F0502020204030204" pitchFamily="34" charset="0"/>
              </a:rPr>
              <a:t>＿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0252" name="矩形 10251"/>
          <p:cNvSpPr/>
          <p:nvPr/>
        </p:nvSpPr>
        <p:spPr>
          <a:xfrm>
            <a:off x="5940425" y="3573463"/>
            <a:ext cx="11525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Calibri" panose="020F0502020204030204" pitchFamily="34" charset="0"/>
              </a:rPr>
              <a:t>＿＿</a:t>
            </a:r>
            <a:endParaRPr lang="zh-CN" altLang="en-US" b="1" dirty="0">
              <a:latin typeface="Calibri" panose="020F0502020204030204" pitchFamily="34" charset="0"/>
            </a:endParaRPr>
          </a:p>
        </p:txBody>
      </p:sp>
      <p:sp>
        <p:nvSpPr>
          <p:cNvPr id="10253" name="矩形 10252"/>
          <p:cNvSpPr/>
          <p:nvPr/>
        </p:nvSpPr>
        <p:spPr>
          <a:xfrm>
            <a:off x="1835150" y="2060575"/>
            <a:ext cx="36195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400" dirty="0">
                <a:solidFill>
                  <a:schemeClr val="hlink"/>
                </a:solidFill>
                <a:latin typeface="Calibri" panose="020F0502020204030204" pitchFamily="34" charset="0"/>
              </a:rPr>
              <a:t>▲</a:t>
            </a:r>
            <a:endParaRPr lang="zh-CN" altLang="en-US" sz="1400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sp>
        <p:nvSpPr>
          <p:cNvPr id="10254" name="矩形 10253"/>
          <p:cNvSpPr/>
          <p:nvPr/>
        </p:nvSpPr>
        <p:spPr>
          <a:xfrm>
            <a:off x="6516688" y="2060575"/>
            <a:ext cx="361950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400" dirty="0">
                <a:solidFill>
                  <a:schemeClr val="hlink"/>
                </a:solidFill>
                <a:latin typeface="Calibri" panose="020F0502020204030204" pitchFamily="34" charset="0"/>
              </a:rPr>
              <a:t>▲</a:t>
            </a:r>
            <a:endParaRPr lang="zh-CN" altLang="en-US" sz="1400" dirty="0">
              <a:solidFill>
                <a:schemeClr val="hlink"/>
              </a:solidFill>
              <a:latin typeface="Calibri" panose="020F0502020204030204" pitchFamily="34" charset="0"/>
            </a:endParaRPr>
          </a:p>
        </p:txBody>
      </p:sp>
      <p:sp>
        <p:nvSpPr>
          <p:cNvPr id="10255" name="矩形 10254"/>
          <p:cNvSpPr/>
          <p:nvPr/>
        </p:nvSpPr>
        <p:spPr>
          <a:xfrm>
            <a:off x="1476375" y="4292600"/>
            <a:ext cx="18097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Calibri" panose="020F0502020204030204" pitchFamily="34" charset="0"/>
              </a:rPr>
              <a:t>＿＿＿＿</a:t>
            </a:r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  <p:bldP spid="1025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</Words>
  <Application>WPS 演示</Application>
  <PresentationFormat/>
  <Paragraphs>111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楷体_GB2312</vt:lpstr>
      <vt:lpstr>新宋体</vt:lpstr>
      <vt:lpstr>华文行楷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48</cp:revision>
  <dcterms:created xsi:type="dcterms:W3CDTF">2017-04-30T12:06:47Z</dcterms:created>
  <dcterms:modified xsi:type="dcterms:W3CDTF">2021-11-02T09:17:46Z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103A9373813F472D88FA5013687785DA</vt:lpwstr>
  </property>
  <property fmtid="{D5CDD505-2E9C-101B-9397-08002B2CF9AE}" pid="3" name="KSOProductBuildVer">
    <vt:lpwstr>2052-11.1.0.10938</vt:lpwstr>
  </property>
</Properties>
</file>